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6" r:id="rId3"/>
    <p:sldId id="307" r:id="rId4"/>
    <p:sldId id="308" r:id="rId5"/>
    <p:sldId id="309" r:id="rId6"/>
    <p:sldId id="310" r:id="rId7"/>
    <p:sldId id="305" r:id="rId8"/>
    <p:sldId id="311" r:id="rId9"/>
    <p:sldId id="257" r:id="rId10"/>
    <p:sldId id="256" r:id="rId11"/>
    <p:sldId id="259" r:id="rId12"/>
    <p:sldId id="291" r:id="rId13"/>
    <p:sldId id="258" r:id="rId14"/>
    <p:sldId id="261" r:id="rId15"/>
    <p:sldId id="260" r:id="rId16"/>
    <p:sldId id="262" r:id="rId17"/>
    <p:sldId id="263" r:id="rId18"/>
    <p:sldId id="264" r:id="rId19"/>
    <p:sldId id="265" r:id="rId20"/>
    <p:sldId id="266" r:id="rId21"/>
    <p:sldId id="268" r:id="rId22"/>
    <p:sldId id="267" r:id="rId23"/>
    <p:sldId id="269" r:id="rId24"/>
    <p:sldId id="270" r:id="rId25"/>
    <p:sldId id="271" r:id="rId26"/>
    <p:sldId id="272" r:id="rId27"/>
    <p:sldId id="289" r:id="rId28"/>
    <p:sldId id="290" r:id="rId29"/>
    <p:sldId id="273" r:id="rId30"/>
    <p:sldId id="274" r:id="rId31"/>
    <p:sldId id="292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3" r:id="rId47"/>
    <p:sldId id="294" r:id="rId48"/>
    <p:sldId id="295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69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946B-1B6D-4C79-9571-4726D2888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20CE1-38CC-4514-A539-1062D509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5E69AA">
              <a:alpha val="54902"/>
            </a:srgbClr>
          </a:solidFill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8D537-2C6A-4100-A5D8-DB82571B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32C4-9BF4-4903-A9B5-BBF861C2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53F9-24F6-4A87-8DB4-E2F3835E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69FC-8B60-4A15-B479-0EC313B2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845C-3DBB-4D36-835C-5302D342C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E40F-937B-45B7-8E55-3E494A70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F7DF-B212-4A82-B7AE-AA45D16C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538A0-7D2A-4032-A4EC-D2744DA4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98E4E-06FF-40B7-9094-D9DF732CA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6620C-DB80-4B0F-B838-2FE11F04A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6CA8-505A-4A99-A9F1-EC5FBFA2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490A0-5BEE-49A6-94BA-11B7CA4C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A36C4-F8C0-4F5E-AD5A-C004DEA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1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EF4B7-EB37-4E8F-8B32-1AF2E1CB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662782"/>
          </a:xfrm>
          <a:pattFill prst="pct9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B2FA6-FDF7-4936-B2AF-89EE348BD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1538"/>
            <a:ext cx="10515600" cy="5305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D171E-24E3-421A-8F4A-EB5FD30F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DABC-70F5-42F4-AA7E-D772E554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F69A6-1E75-4104-9742-249E636E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2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7E95-61DD-4EA2-BCA6-AC19C666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74A1E-F8F7-4A72-9B11-EF178E32B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EC7A2-5677-4674-8319-9F975D98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A603-7C90-402C-BC24-675BFFE6A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8F27-BC86-4691-9D42-A40D7C65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84D4-33E6-40BF-BA8D-4BA14F46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D6407-2788-4191-8150-4D69F0E52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AE5A6-E924-4509-8D18-E182B8C91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092B9-0293-4D2D-AD72-69158ABCF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5513E-EA81-4059-97E0-AC0EB9C7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DAA33-0C4D-4FFD-BF06-0537C4F3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7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07CC-DE65-4130-97EB-01C29D4F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2658F-ED70-43B2-9BE6-6DDD634DB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CE521-06E4-4388-BF3D-1A5A1C4BD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2AEC6-279E-4DF7-AD2A-DACF49A40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5A292-7E4F-43F1-8E58-F2B849A75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73B4F6-7E04-4402-A673-A9CB746A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DDAB7-8526-4521-8ECB-A9DB7759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7B677-19AF-4A1B-BFDA-8C008392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40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4DB5-18C0-447F-AE6D-D58FA23F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28650"/>
          </a:xfrm>
          <a:pattFill prst="pct80">
            <a:fgClr>
              <a:srgbClr val="00B0F0"/>
            </a:fgClr>
            <a:bgClr>
              <a:schemeClr val="bg1"/>
            </a:bgClr>
          </a:patt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30517-A341-43BE-8E4A-87E9D0ED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6240" y="6356349"/>
            <a:ext cx="2743200" cy="365125"/>
          </a:xfrm>
        </p:spPr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3FE7A-79FF-40EA-AE13-E3249DDC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D1944-809E-4835-B8C3-BB77B800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100" y="6356349"/>
            <a:ext cx="2743200" cy="365125"/>
          </a:xfrm>
        </p:spPr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4894C-41AF-47A9-B054-71E95AF6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FB1E9-F8F3-4B38-B738-ACC66D21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D4A51-E36A-4EB8-BB64-96F3A635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7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8553-69F2-434D-B997-44A4DB91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1937-B5A2-45F7-B977-01133C24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4FFE-3D1E-474A-8E5B-B1253A77F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930F6-EFD6-4BD0-AFF9-7DE8994C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BAFFD-981D-40C9-B564-41620363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38298-10E5-4A07-8BD8-02E14E83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9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171E-1B75-4FFF-8235-B44BA1C0B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CFA50-333C-410E-BA9E-5BBE6C3AA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D7083-F2D2-4BE5-847E-B7AC9FAA1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82F80-5B8A-47D7-8F11-E9BF3F45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FDA4E-3E12-4948-8D4B-DBEDB961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69494-BC35-407F-B5F6-E76AED5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6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48EED-C39D-409E-AF7E-00843AA50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51845-D584-4880-A0F7-CE322E8FC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FEE6-0F63-4423-BFF8-1ABC3643C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C224B-D7D1-447A-988E-A3C5E5138072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99D4D-020F-4E4B-A5CC-25D5515E8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FACE4-9A8C-4C87-B5EC-BA7BC9BF3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96574-2CA9-43CC-8142-6FEE24D8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8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8196-CFCA-4739-BE79-7EDB91977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PMO Implementation</a:t>
            </a:r>
            <a:br>
              <a:rPr lang="en-US" dirty="0"/>
            </a:br>
            <a:r>
              <a:rPr lang="en-US" dirty="0"/>
              <a:t>Final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FD24D-F7B6-4D6A-8E74-BA0A86AD0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By: Hari Thapliyal</a:t>
            </a:r>
          </a:p>
          <a:p>
            <a:r>
              <a:rPr lang="en-US" dirty="0" err="1"/>
              <a:t>Vedavit</a:t>
            </a:r>
            <a:r>
              <a:rPr lang="en-US" dirty="0"/>
              <a:t> Project Solutions</a:t>
            </a:r>
          </a:p>
        </p:txBody>
      </p:sp>
    </p:spTree>
    <p:extLst>
      <p:ext uri="{BB962C8B-B14F-4D97-AF65-F5344CB8AC3E}">
        <p14:creationId xmlns:p14="http://schemas.microsoft.com/office/powerpoint/2010/main" val="94492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8B7F-F0BE-4C71-AD22-C8441167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Projects, Issues, Dispatch Summary</a:t>
            </a:r>
          </a:p>
        </p:txBody>
      </p:sp>
      <p:pic>
        <p:nvPicPr>
          <p:cNvPr id="6" name="Picture Placeholder 5" descr="TEAM-CEO - Power BI">
            <a:extLst>
              <a:ext uri="{FF2B5EF4-FFF2-40B4-BE49-F238E27FC236}">
                <a16:creationId xmlns:a16="http://schemas.microsoft.com/office/drawing/2014/main" id="{03A39FFD-02E0-4889-93EC-DE5DC35796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2" y="706932"/>
            <a:ext cx="10246536" cy="5993546"/>
          </a:xfrm>
        </p:spPr>
      </p:pic>
    </p:spTree>
    <p:extLst>
      <p:ext uri="{BB962C8B-B14F-4D97-AF65-F5344CB8AC3E}">
        <p14:creationId xmlns:p14="http://schemas.microsoft.com/office/powerpoint/2010/main" val="48740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3E9C-B8F6-430E-8ABA-2C8CC1C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LD, Pending AB, PBG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C5716-887D-4167-9E19-729D97BE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34" y="628651"/>
            <a:ext cx="10624464" cy="615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4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A36-9DCA-41AD-9589-C8100F5E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Operational KPI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C36E4-2EBB-4F9C-A819-162CCD45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713342"/>
            <a:ext cx="10395552" cy="60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0E13-E56C-4E46-A2BC-7CEAC880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ABG PBG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96E23-48D6-4006-A885-8BC8138A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05" y="628651"/>
            <a:ext cx="10451143" cy="60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5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BF2C74-85A9-48C9-94DC-AA74F9C74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PMO Dashboards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1D787C-8FBA-4EAF-A64C-9E95BFB91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2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4196-A0D1-4390-9211-38276FAA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Bird’s Eye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354FA-70AF-4BC6-9B7E-E9802ADF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73" y="790476"/>
            <a:ext cx="10505341" cy="60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2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0CB1-703E-4FF6-8CB8-73934F60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Production Resources (Demand vs Capacity)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DA993-93A6-484B-B12E-AD7C7A6F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63" y="714615"/>
            <a:ext cx="10196599" cy="59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929F-32EA-4E0D-91B6-31F557E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Projectwise Resource Demand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4FD62-19A2-44F7-9106-1A10B5639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22" y="826416"/>
            <a:ext cx="10141756" cy="5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5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9A18-F8B1-46A9-8CA4-21D95351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 Requirement (# of Resources)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9B56C-F1BB-44A5-AA53-2D9A2F39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8" y="672602"/>
            <a:ext cx="10412904" cy="61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E8EE-7AC5-40E6-894E-3185B68C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Budget, Actual &amp; Saving </a:t>
            </a:r>
            <a:r>
              <a:rPr lang="en-US" dirty="0" err="1"/>
              <a:t>Comparision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0F649-C2AD-4DC8-99D2-7DFB08EE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" y="706931"/>
            <a:ext cx="11859484" cy="64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B09B-62AD-48D5-A3CC-D1389D1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of exercise 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8D5C2-B73E-4F22-BF2D-FF44AEC1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4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4F80-2E9B-43E1-9BCF-32A44BEF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Baseline, Regular, EV, Actual, Timesheet (Work)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FAB65E-0011-49ED-BB7A-B63EFF846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61" y="628651"/>
            <a:ext cx="10254306" cy="60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E5DF-F869-4769-93AD-966443EF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Baseline, Actual, Work, EV, TS Hours Trend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8E621-A81F-4753-8B88-0313B6B4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2" y="759279"/>
            <a:ext cx="10271784" cy="60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71C8-BFCA-4345-ADE8-44ADC367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PMO Project Type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CC6EE-9C05-4331-8235-B30940E7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40" y="1157271"/>
            <a:ext cx="7891520" cy="45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5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72F5-4201-48B7-B8EE-54943AC4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Schedule Alert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159BA-6098-4242-A665-3B108644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66" y="628651"/>
            <a:ext cx="10408934" cy="604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BA02-3744-47BC-A7CF-541C0761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</a:t>
            </a:r>
            <a:r>
              <a:rPr lang="en-US" dirty="0" err="1"/>
              <a:t>Varince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ED555-AC81-4587-A3DD-2974FE92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96" y="776088"/>
            <a:ext cx="10357285" cy="59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0E5C-ED7D-499C-BE44-600D231C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D07EC-C556-42F4-BFE5-7398C59F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25" y="628651"/>
            <a:ext cx="10013642" cy="59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7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F823-8F57-4407-82BF-EAB1BA20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6E7A7-E798-40AF-BDC7-090F7B3B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8" y="628651"/>
            <a:ext cx="10383480" cy="60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7A444-3C6F-48E0-83B6-9AB80D0E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606465"/>
            <a:ext cx="10702300" cy="60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Dispatch Value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1C493-57F3-401B-9139-328F7BA7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2" y="745352"/>
            <a:ext cx="10989136" cy="58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50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2EF7-46B6-4201-804D-22836ED0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Action 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03E2D-0903-45CA-A141-E3C516715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69" y="730295"/>
            <a:ext cx="10894007" cy="61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6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2B6-FB18-440B-8908-2D82448E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achieved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F8C70-4C0B-4D78-8F57-49EB6C6A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Pmo</a:t>
            </a:r>
            <a:r>
              <a:rPr lang="en-US" dirty="0">
                <a:effectLst/>
              </a:rPr>
              <a:t> setup</a:t>
            </a:r>
          </a:p>
          <a:p>
            <a:r>
              <a:rPr lang="en-US" dirty="0">
                <a:effectLst/>
              </a:rPr>
              <a:t>Strong new pm</a:t>
            </a:r>
          </a:p>
          <a:p>
            <a:r>
              <a:rPr lang="en-US" dirty="0">
                <a:effectLst/>
              </a:rPr>
              <a:t>PM culture of different level of planning and tracking </a:t>
            </a:r>
          </a:p>
          <a:p>
            <a:r>
              <a:rPr lang="en-US" dirty="0">
                <a:effectLst/>
              </a:rPr>
              <a:t>Action </a:t>
            </a:r>
            <a:r>
              <a:rPr lang="en-US" dirty="0" err="1">
                <a:effectLst/>
              </a:rPr>
              <a:t>focussed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Every project is on management dashboard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67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Liquidity Damage Penalty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56749-3B91-45FA-925C-9C881FF9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14" y="615673"/>
            <a:ext cx="10558636" cy="61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2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BF2C74-85A9-48C9-94DC-AA74F9C74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Manager Dashboards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1D787C-8FBA-4EAF-A64C-9E95BFB91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Resourcewise</a:t>
            </a:r>
            <a:r>
              <a:rPr lang="en-US" dirty="0"/>
              <a:t> Work on My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934DD-556A-4342-B85E-7D33EE86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77" y="1171558"/>
            <a:ext cx="7901045" cy="45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Risk </a:t>
            </a:r>
            <a:r>
              <a:rPr lang="en-US" dirty="0" err="1"/>
              <a:t>Trackerr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F6508-06A2-430A-B1C4-1E61CAC2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79" y="817508"/>
            <a:ext cx="9812511" cy="569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0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E8DF6-DDA6-429A-A48A-EE4320AE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8" y="839046"/>
            <a:ext cx="10788383" cy="60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0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Budget Vs Assigned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7D6FE-BAF2-4D34-AA29-C1E8798D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14" y="736227"/>
            <a:ext cx="10327341" cy="599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3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 Curve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B66C9-3ECB-4C43-9BDE-4BD26C23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37" y="734714"/>
            <a:ext cx="10226435" cy="57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9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Milestone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07610-72A8-4F33-A365-F833A98C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9" y="567179"/>
            <a:ext cx="10588598" cy="60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2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Critical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0E470-4B1F-4E6A-86A8-7C5C558F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42" y="669470"/>
            <a:ext cx="10395740" cy="60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6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Commitment Tracker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7D6CD-9BDD-45C7-A809-0C6260F2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91" y="791455"/>
            <a:ext cx="9911890" cy="60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1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48BEB-7A2D-4475-9C98-6A948735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not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1AB9-3EED-479E-9D87-BD151162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Pmo</a:t>
            </a:r>
            <a:r>
              <a:rPr lang="en-US" dirty="0">
                <a:effectLst/>
              </a:rPr>
              <a:t> Metrics driven</a:t>
            </a:r>
          </a:p>
          <a:p>
            <a:r>
              <a:rPr lang="en-US" dirty="0" err="1">
                <a:effectLst/>
              </a:rPr>
              <a:t>Kpi</a:t>
            </a:r>
            <a:r>
              <a:rPr lang="en-US" dirty="0">
                <a:effectLst/>
              </a:rPr>
              <a:t> driven roles and incentives for PMs</a:t>
            </a:r>
          </a:p>
        </p:txBody>
      </p:sp>
    </p:spTree>
    <p:extLst>
      <p:ext uri="{BB962C8B-B14F-4D97-AF65-F5344CB8AC3E}">
        <p14:creationId xmlns:p14="http://schemas.microsoft.com/office/powerpoint/2010/main" val="3059880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 Tracking Project Wise (All Material)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1BB23-50D7-4CC4-ACF8-D868EC17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7" y="1178702"/>
            <a:ext cx="7862945" cy="45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79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Material Tracking (Material Wise- All Projects)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A5D51-6825-4566-9F56-E8103505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92" y="634784"/>
            <a:ext cx="10685899" cy="61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Plan </a:t>
            </a:r>
            <a:r>
              <a:rPr lang="en-US" dirty="0" err="1"/>
              <a:t>Updation</a:t>
            </a:r>
            <a:r>
              <a:rPr lang="en-US" dirty="0"/>
              <a:t>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377D1-F048-478B-90DD-A33ECE29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74" y="628651"/>
            <a:ext cx="11034273" cy="59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4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Department-wise Work Weekly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815B7-7CF3-4ACD-8A43-AB9772DE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87" y="781802"/>
            <a:ext cx="10043031" cy="5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66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Production Department Weekly Work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B0CF7-61CF-4365-8DC0-7E468DD6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77" y="762410"/>
            <a:ext cx="10200225" cy="57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1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23C-735E-4C67-9FAA-FC028573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 Production Weekly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F237B-24D8-46E2-83C1-F2E6AC6E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234" y="640435"/>
            <a:ext cx="10565083" cy="61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0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6974-A59A-41F5-944A-EF6480D6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Defect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B417F-DB91-4BFD-A46B-C1F94821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0" y="1106502"/>
            <a:ext cx="11676557" cy="47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6974-A59A-41F5-944A-EF6480D6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Checking Plan Correctness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A18E-31B6-415F-9E55-8A967C6B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8" y="879546"/>
            <a:ext cx="10836764" cy="57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55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6974-A59A-41F5-944A-EF6480D6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 Generated Slide for BRM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103C9-394B-4FCB-8B1E-9586A04B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4" y="667610"/>
            <a:ext cx="10393455" cy="61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6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6974-A59A-41F5-944A-EF6480D6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PMO SOPs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BF7DC6-305E-4E42-8832-AC62F9D26E43}"/>
              </a:ext>
            </a:extLst>
          </p:cNvPr>
          <p:cNvSpPr/>
          <p:nvPr/>
        </p:nvSpPr>
        <p:spPr>
          <a:xfrm>
            <a:off x="668511" y="785504"/>
            <a:ext cx="10342709" cy="583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☒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01-Kanban Board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Updation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02-Daily Standup Meeting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☒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03-Weekly Task-Card Printing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04-Action Register Maintenance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05-Project Schedule Creation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06-Project Schedule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Updation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07-Issue Management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08-Risk Management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☒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09-MPR (Monday Project Review) Meetings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☒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10-Project Startup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☒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11-Project Output Dispatch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12-Oracle Data Sync In Power BI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13-Project Creation In PWA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14-MSP Licensing And Payment To Microsoft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15-Project Retrospective Meeting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16-Assigning PM To Project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17-Project Site Creation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18-Configuration Management, Backup And Restore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19-MSP Or PWA Recovery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20-List of Dashboards And Data Refresh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21-Project Schedule Review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22-Tonnage Report Based On BOM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23-Negotiating Time with Department And Commitment Tracking 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☐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24-Lessons Learn Management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☒ 25-New Configuration In MSP,  PWA Or  Power BI Dashboard - Out Of Scope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1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634A-66D8-4DCC-8D8C-AF0402F5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37DF-DC1A-4F04-A7A2-1EA8B8E1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Trainings</a:t>
            </a:r>
          </a:p>
          <a:p>
            <a:r>
              <a:rPr lang="en-US" dirty="0">
                <a:effectLst/>
              </a:rPr>
              <a:t>System setup</a:t>
            </a:r>
          </a:p>
          <a:p>
            <a:r>
              <a:rPr lang="en-US" dirty="0">
                <a:effectLst/>
              </a:rPr>
              <a:t>System customizations</a:t>
            </a:r>
          </a:p>
          <a:p>
            <a:r>
              <a:rPr lang="en-US" dirty="0">
                <a:effectLst/>
              </a:rPr>
              <a:t>Ensuring people understand the value of process and following the same </a:t>
            </a:r>
          </a:p>
          <a:p>
            <a:r>
              <a:rPr lang="en-US" dirty="0">
                <a:effectLst/>
              </a:rPr>
              <a:t>Process documentation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7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7F6-2E5F-4101-A0D8-D7C5CDFE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Level Customization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7A3C93E-4BCF-4FC1-A841-8E0616EC0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98396"/>
              </p:ext>
            </p:extLst>
          </p:nvPr>
        </p:nvGraphicFramePr>
        <p:xfrm>
          <a:off x="671073" y="791455"/>
          <a:ext cx="10849854" cy="5870592"/>
        </p:xfrm>
        <a:graphic>
          <a:graphicData uri="http://schemas.openxmlformats.org/drawingml/2006/table">
            <a:tbl>
              <a:tblPr/>
              <a:tblGrid>
                <a:gridCol w="341972">
                  <a:extLst>
                    <a:ext uri="{9D8B030D-6E8A-4147-A177-3AD203B41FA5}">
                      <a16:colId xmlns:a16="http://schemas.microsoft.com/office/drawing/2014/main" val="3204240291"/>
                    </a:ext>
                  </a:extLst>
                </a:gridCol>
                <a:gridCol w="2020746">
                  <a:extLst>
                    <a:ext uri="{9D8B030D-6E8A-4147-A177-3AD203B41FA5}">
                      <a16:colId xmlns:a16="http://schemas.microsoft.com/office/drawing/2014/main" val="864714555"/>
                    </a:ext>
                  </a:extLst>
                </a:gridCol>
                <a:gridCol w="1119182">
                  <a:extLst>
                    <a:ext uri="{9D8B030D-6E8A-4147-A177-3AD203B41FA5}">
                      <a16:colId xmlns:a16="http://schemas.microsoft.com/office/drawing/2014/main" val="2740631564"/>
                    </a:ext>
                  </a:extLst>
                </a:gridCol>
                <a:gridCol w="683945">
                  <a:extLst>
                    <a:ext uri="{9D8B030D-6E8A-4147-A177-3AD203B41FA5}">
                      <a16:colId xmlns:a16="http://schemas.microsoft.com/office/drawing/2014/main" val="2342982351"/>
                    </a:ext>
                  </a:extLst>
                </a:gridCol>
                <a:gridCol w="668402">
                  <a:extLst>
                    <a:ext uri="{9D8B030D-6E8A-4147-A177-3AD203B41FA5}">
                      <a16:colId xmlns:a16="http://schemas.microsoft.com/office/drawing/2014/main" val="918627564"/>
                    </a:ext>
                  </a:extLst>
                </a:gridCol>
                <a:gridCol w="948196">
                  <a:extLst>
                    <a:ext uri="{9D8B030D-6E8A-4147-A177-3AD203B41FA5}">
                      <a16:colId xmlns:a16="http://schemas.microsoft.com/office/drawing/2014/main" val="840623648"/>
                    </a:ext>
                  </a:extLst>
                </a:gridCol>
                <a:gridCol w="839387">
                  <a:extLst>
                    <a:ext uri="{9D8B030D-6E8A-4147-A177-3AD203B41FA5}">
                      <a16:colId xmlns:a16="http://schemas.microsoft.com/office/drawing/2014/main" val="2233153812"/>
                    </a:ext>
                  </a:extLst>
                </a:gridCol>
                <a:gridCol w="1678774">
                  <a:extLst>
                    <a:ext uri="{9D8B030D-6E8A-4147-A177-3AD203B41FA5}">
                      <a16:colId xmlns:a16="http://schemas.microsoft.com/office/drawing/2014/main" val="1324064956"/>
                    </a:ext>
                  </a:extLst>
                </a:gridCol>
                <a:gridCol w="1352346">
                  <a:extLst>
                    <a:ext uri="{9D8B030D-6E8A-4147-A177-3AD203B41FA5}">
                      <a16:colId xmlns:a16="http://schemas.microsoft.com/office/drawing/2014/main" val="2700840698"/>
                    </a:ext>
                  </a:extLst>
                </a:gridCol>
                <a:gridCol w="1196904">
                  <a:extLst>
                    <a:ext uri="{9D8B030D-6E8A-4147-A177-3AD203B41FA5}">
                      <a16:colId xmlns:a16="http://schemas.microsoft.com/office/drawing/2014/main" val="48341728"/>
                    </a:ext>
                  </a:extLst>
                </a:gridCol>
              </a:tblGrid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Field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Behavior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Formula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Graphical indicators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Lookup Table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Last Updated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562908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Photo URL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03240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732870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 Job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081123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 (Min %)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75609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 (Max %)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947090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Budgeted TEAM Efforts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737694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Location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006639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 Name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28-12-17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5984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 List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21-02-18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63367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 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12-02-18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589697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Drawing Approval By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31354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053152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Inspected By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578216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523630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448005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Terms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073516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Departments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14-03-18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644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 Type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573887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Completion Status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Completion Status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81836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243664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LDWeek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78966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 T&amp;C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438015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 Min Time UOM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 Min Time UOM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11469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Upto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09-01-18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060983"/>
                  </a:ext>
                </a:extLst>
              </a:tr>
              <a:tr h="2257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Managers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21-02-18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5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904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7F6-2E5F-4101-A0D8-D7C5CDFE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Level Customization</a:t>
            </a:r>
          </a:p>
        </p:txBody>
      </p:sp>
      <p:pic>
        <p:nvPicPr>
          <p:cNvPr id="2053" name="Picture 1" descr="Sort descending">
            <a:extLst>
              <a:ext uri="{FF2B5EF4-FFF2-40B4-BE49-F238E27FC236}">
                <a16:creationId xmlns:a16="http://schemas.microsoft.com/office/drawing/2014/main" id="{942DD481-6E0A-4449-882B-BF63CB2E6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51" y="1732038"/>
            <a:ext cx="178794" cy="1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" descr="Sort descending">
            <a:extLst>
              <a:ext uri="{FF2B5EF4-FFF2-40B4-BE49-F238E27FC236}">
                <a16:creationId xmlns:a16="http://schemas.microsoft.com/office/drawing/2014/main" id="{08AE2BC8-AF5D-46EB-958D-6F48E8E48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1825625"/>
            <a:ext cx="123825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C1418A-FA5A-46B6-86CC-18A91054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9007"/>
              </p:ext>
            </p:extLst>
          </p:nvPr>
        </p:nvGraphicFramePr>
        <p:xfrm>
          <a:off x="1075765" y="906715"/>
          <a:ext cx="10119871" cy="5716920"/>
        </p:xfrm>
        <a:graphic>
          <a:graphicData uri="http://schemas.openxmlformats.org/drawingml/2006/table">
            <a:tbl>
              <a:tblPr/>
              <a:tblGrid>
                <a:gridCol w="318964">
                  <a:extLst>
                    <a:ext uri="{9D8B030D-6E8A-4147-A177-3AD203B41FA5}">
                      <a16:colId xmlns:a16="http://schemas.microsoft.com/office/drawing/2014/main" val="1892950783"/>
                    </a:ext>
                  </a:extLst>
                </a:gridCol>
                <a:gridCol w="1884791">
                  <a:extLst>
                    <a:ext uri="{9D8B030D-6E8A-4147-A177-3AD203B41FA5}">
                      <a16:colId xmlns:a16="http://schemas.microsoft.com/office/drawing/2014/main" val="2793578232"/>
                    </a:ext>
                  </a:extLst>
                </a:gridCol>
                <a:gridCol w="1043883">
                  <a:extLst>
                    <a:ext uri="{9D8B030D-6E8A-4147-A177-3AD203B41FA5}">
                      <a16:colId xmlns:a16="http://schemas.microsoft.com/office/drawing/2014/main" val="2125985961"/>
                    </a:ext>
                  </a:extLst>
                </a:gridCol>
                <a:gridCol w="637929">
                  <a:extLst>
                    <a:ext uri="{9D8B030D-6E8A-4147-A177-3AD203B41FA5}">
                      <a16:colId xmlns:a16="http://schemas.microsoft.com/office/drawing/2014/main" val="2244563054"/>
                    </a:ext>
                  </a:extLst>
                </a:gridCol>
                <a:gridCol w="623430">
                  <a:extLst>
                    <a:ext uri="{9D8B030D-6E8A-4147-A177-3AD203B41FA5}">
                      <a16:colId xmlns:a16="http://schemas.microsoft.com/office/drawing/2014/main" val="3731786727"/>
                    </a:ext>
                  </a:extLst>
                </a:gridCol>
                <a:gridCol w="884402">
                  <a:extLst>
                    <a:ext uri="{9D8B030D-6E8A-4147-A177-3AD203B41FA5}">
                      <a16:colId xmlns:a16="http://schemas.microsoft.com/office/drawing/2014/main" val="525052231"/>
                    </a:ext>
                  </a:extLst>
                </a:gridCol>
                <a:gridCol w="782912">
                  <a:extLst>
                    <a:ext uri="{9D8B030D-6E8A-4147-A177-3AD203B41FA5}">
                      <a16:colId xmlns:a16="http://schemas.microsoft.com/office/drawing/2014/main" val="437823827"/>
                    </a:ext>
                  </a:extLst>
                </a:gridCol>
                <a:gridCol w="1565825">
                  <a:extLst>
                    <a:ext uri="{9D8B030D-6E8A-4147-A177-3AD203B41FA5}">
                      <a16:colId xmlns:a16="http://schemas.microsoft.com/office/drawing/2014/main" val="53759029"/>
                    </a:ext>
                  </a:extLst>
                </a:gridCol>
                <a:gridCol w="1261359">
                  <a:extLst>
                    <a:ext uri="{9D8B030D-6E8A-4147-A177-3AD203B41FA5}">
                      <a16:colId xmlns:a16="http://schemas.microsoft.com/office/drawing/2014/main" val="2453374742"/>
                    </a:ext>
                  </a:extLst>
                </a:gridCol>
                <a:gridCol w="1116376">
                  <a:extLst>
                    <a:ext uri="{9D8B030D-6E8A-4147-A177-3AD203B41FA5}">
                      <a16:colId xmlns:a16="http://schemas.microsoft.com/office/drawing/2014/main" val="2986210292"/>
                    </a:ext>
                  </a:extLst>
                </a:gridCol>
              </a:tblGrid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 Plan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30-03-18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205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Budgeted CL Efforts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01-01-18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57079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Contract Value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03-01-18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776574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629374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Type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Type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304120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 Departments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83212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Name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51801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26-12-17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28211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25-01-18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25566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Invoice 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50145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ABG Validity 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22-03-18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41088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Proposed Date Rejected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28-03-18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872548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Proposed Finish 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24-03-18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5452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ABG Value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12-02-18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42766"/>
                  </a:ext>
                </a:extLst>
              </a:tr>
              <a:tr h="4301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Work Against Budget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384255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Activity Done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543067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PBG Value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12-02-18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448726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Cost Against Budget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45161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 Status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969146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Prepared#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14-02-18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437200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 On #Equipment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7395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29-11-17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453084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EarlierCommitments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23-02-18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56084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 Amount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82124"/>
                  </a:ext>
                </a:extLst>
              </a:tr>
              <a:tr h="220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581" marR="4581" marT="4581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81" marR="4581" marT="458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08-01-18</a:t>
                      </a:r>
                    </a:p>
                  </a:txBody>
                  <a:tcPr marL="4581" marR="4581" marT="4581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435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30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7F6-2E5F-4101-A0D8-D7C5CDFE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Level Customization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0649C6-3F87-48D0-AABA-D86B67949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30913"/>
              </p:ext>
            </p:extLst>
          </p:nvPr>
        </p:nvGraphicFramePr>
        <p:xfrm>
          <a:off x="1275550" y="1060396"/>
          <a:ext cx="9935455" cy="5294300"/>
        </p:xfrm>
        <a:graphic>
          <a:graphicData uri="http://schemas.openxmlformats.org/drawingml/2006/table">
            <a:tbl>
              <a:tblPr/>
              <a:tblGrid>
                <a:gridCol w="313152">
                  <a:extLst>
                    <a:ext uri="{9D8B030D-6E8A-4147-A177-3AD203B41FA5}">
                      <a16:colId xmlns:a16="http://schemas.microsoft.com/office/drawing/2014/main" val="3430263858"/>
                    </a:ext>
                  </a:extLst>
                </a:gridCol>
                <a:gridCol w="1850443">
                  <a:extLst>
                    <a:ext uri="{9D8B030D-6E8A-4147-A177-3AD203B41FA5}">
                      <a16:colId xmlns:a16="http://schemas.microsoft.com/office/drawing/2014/main" val="3087836261"/>
                    </a:ext>
                  </a:extLst>
                </a:gridCol>
                <a:gridCol w="1024860">
                  <a:extLst>
                    <a:ext uri="{9D8B030D-6E8A-4147-A177-3AD203B41FA5}">
                      <a16:colId xmlns:a16="http://schemas.microsoft.com/office/drawing/2014/main" val="1996676586"/>
                    </a:ext>
                  </a:extLst>
                </a:gridCol>
                <a:gridCol w="626304">
                  <a:extLst>
                    <a:ext uri="{9D8B030D-6E8A-4147-A177-3AD203B41FA5}">
                      <a16:colId xmlns:a16="http://schemas.microsoft.com/office/drawing/2014/main" val="3431297021"/>
                    </a:ext>
                  </a:extLst>
                </a:gridCol>
                <a:gridCol w="612070">
                  <a:extLst>
                    <a:ext uri="{9D8B030D-6E8A-4147-A177-3AD203B41FA5}">
                      <a16:colId xmlns:a16="http://schemas.microsoft.com/office/drawing/2014/main" val="3921891642"/>
                    </a:ext>
                  </a:extLst>
                </a:gridCol>
                <a:gridCol w="868284">
                  <a:extLst>
                    <a:ext uri="{9D8B030D-6E8A-4147-A177-3AD203B41FA5}">
                      <a16:colId xmlns:a16="http://schemas.microsoft.com/office/drawing/2014/main" val="2409344786"/>
                    </a:ext>
                  </a:extLst>
                </a:gridCol>
                <a:gridCol w="768646">
                  <a:extLst>
                    <a:ext uri="{9D8B030D-6E8A-4147-A177-3AD203B41FA5}">
                      <a16:colId xmlns:a16="http://schemas.microsoft.com/office/drawing/2014/main" val="3335503527"/>
                    </a:ext>
                  </a:extLst>
                </a:gridCol>
                <a:gridCol w="1537291">
                  <a:extLst>
                    <a:ext uri="{9D8B030D-6E8A-4147-A177-3AD203B41FA5}">
                      <a16:colId xmlns:a16="http://schemas.microsoft.com/office/drawing/2014/main" val="484629557"/>
                    </a:ext>
                  </a:extLst>
                </a:gridCol>
                <a:gridCol w="1238373">
                  <a:extLst>
                    <a:ext uri="{9D8B030D-6E8A-4147-A177-3AD203B41FA5}">
                      <a16:colId xmlns:a16="http://schemas.microsoft.com/office/drawing/2014/main" val="1612418566"/>
                    </a:ext>
                  </a:extLst>
                </a:gridCol>
                <a:gridCol w="1096032">
                  <a:extLst>
                    <a:ext uri="{9D8B030D-6E8A-4147-A177-3AD203B41FA5}">
                      <a16:colId xmlns:a16="http://schemas.microsoft.com/office/drawing/2014/main" val="3204070010"/>
                    </a:ext>
                  </a:extLst>
                </a:gridCol>
              </a:tblGrid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 End 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255390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PBG Validity 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2443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 Delivery State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58764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Approved#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14-02-18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949765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Commitment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Commitment Type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72180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Invoice #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026352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 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123494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AssignedEV%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590739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 Value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989975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Delay Dueto Proposed 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969224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LC Start 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21-03-18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47056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MilestoneName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MilestoneList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12-02-18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942397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 Delivery Country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9009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 Delivery City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220482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Critical Work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07-04-18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08352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Department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26-12-17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45029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 Location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02-01-18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49481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Payment Milestone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Boolean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02-01-18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458335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Location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02-01-18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253448"/>
                  </a:ext>
                </a:extLst>
              </a:tr>
              <a:tr h="2647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Vendor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required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02-01-18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873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872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345A-0185-46CC-BE14-522A2CAE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547187-9D89-48DF-AD36-BC9E6E96C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01072"/>
              </p:ext>
            </p:extLst>
          </p:nvPr>
        </p:nvGraphicFramePr>
        <p:xfrm>
          <a:off x="1605963" y="1129553"/>
          <a:ext cx="9474413" cy="499089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588444">
                  <a:extLst>
                    <a:ext uri="{9D8B030D-6E8A-4147-A177-3AD203B41FA5}">
                      <a16:colId xmlns:a16="http://schemas.microsoft.com/office/drawing/2014/main" val="729043407"/>
                    </a:ext>
                  </a:extLst>
                </a:gridCol>
                <a:gridCol w="2470773">
                  <a:extLst>
                    <a:ext uri="{9D8B030D-6E8A-4147-A177-3AD203B41FA5}">
                      <a16:colId xmlns:a16="http://schemas.microsoft.com/office/drawing/2014/main" val="2297603824"/>
                    </a:ext>
                  </a:extLst>
                </a:gridCol>
                <a:gridCol w="3415196">
                  <a:extLst>
                    <a:ext uri="{9D8B030D-6E8A-4147-A177-3AD203B41FA5}">
                      <a16:colId xmlns:a16="http://schemas.microsoft.com/office/drawing/2014/main" val="755037743"/>
                    </a:ext>
                  </a:extLst>
                </a:gridCol>
              </a:tblGrid>
              <a:tr h="2624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sng" strike="noStrike">
                          <a:effectLst/>
                        </a:rPr>
                        <a:t>Lookup Table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Type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Last Updated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4893657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 dirty="0">
                          <a:effectLst/>
                        </a:rPr>
                        <a:t>Boolean</a:t>
                      </a:r>
                      <a:endParaRPr lang="en-US" sz="20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26-12-17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0189914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Commitment Type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29-03-18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1801340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Completion Status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20-02-18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1220635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Cost Type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29-11-17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8452235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Customers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23-04-18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3013583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Department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10-01-18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4194555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Health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29-11-17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9647524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LD Min Time UOM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07-04-18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7148225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Material Type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08-01-18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9540928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MilestoneList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13-02-18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3683783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PM List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21-04-18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8033408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ProductType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06-04-18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23433068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Project Managers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21-02-18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5447646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RBS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29-11-17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1827562"/>
                  </a:ext>
                </a:extLst>
              </a:tr>
              <a:tr h="3124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</a:rPr>
                        <a:t>Sales Managers</a:t>
                      </a:r>
                      <a:endParaRPr lang="en-US" sz="20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Text</a:t>
                      </a:r>
                      <a:endParaRPr lang="en-US" sz="2000" b="0" i="0" u="none" strike="noStrike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21-02-18</a:t>
                      </a:r>
                      <a:endParaRPr lang="en-US" sz="2000" b="0" i="0" u="none" strike="noStrike" dirty="0">
                        <a:solidFill>
                          <a:srgbClr val="339933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108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04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D85A-E86E-4918-8B5C-941FCBAB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biggest challenge 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077CD-89B0-4B67-90A8-DB4FB8E87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Stable and good IT infrastructure for all PMs, PMTs, </a:t>
            </a:r>
            <a:r>
              <a:rPr lang="en-US" dirty="0" err="1">
                <a:effectLst/>
              </a:rPr>
              <a:t>HoDs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Motivating people that transparency is good. </a:t>
            </a:r>
          </a:p>
          <a:p>
            <a:r>
              <a:rPr lang="en-US" dirty="0">
                <a:effectLst/>
              </a:rPr>
              <a:t>Till it become org DNA, keep system live by every day </a:t>
            </a:r>
            <a:r>
              <a:rPr lang="en-US" dirty="0" err="1">
                <a:effectLst/>
              </a:rPr>
              <a:t>followup</a:t>
            </a:r>
            <a:r>
              <a:rPr lang="en-US" dirty="0">
                <a:effectLst/>
              </a:rPr>
              <a:t>, check, questions, inspiration </a:t>
            </a:r>
          </a:p>
          <a:p>
            <a:r>
              <a:rPr lang="en-US" dirty="0">
                <a:effectLst/>
              </a:rPr>
              <a:t>Consistent, unifying, true view of information only from PWA.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0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B8CD-7AE9-4F81-B447-E36CF72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748A7-92EE-47D5-9590-23E3D159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5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D7A3-D6B1-4698-AC6E-F2D04B8C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screens of Dashboards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B9B66-918C-4B16-9474-937C95522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7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BF2C74-85A9-48C9-94DC-AA74F9C74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CEO Dashboards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1D787C-8FBA-4EAF-A64C-9E95BFB91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29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1199</Words>
  <Application>Microsoft Office PowerPoint</Application>
  <PresentationFormat>Widescreen</PresentationFormat>
  <Paragraphs>729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MS Gothic</vt:lpstr>
      <vt:lpstr>Arial</vt:lpstr>
      <vt:lpstr>Calibri</vt:lpstr>
      <vt:lpstr>Calibri Light</vt:lpstr>
      <vt:lpstr>Segoe UI</vt:lpstr>
      <vt:lpstr>Office Theme</vt:lpstr>
      <vt:lpstr>PMO Implementation Final Report</vt:lpstr>
      <vt:lpstr>Objective of exercise  </vt:lpstr>
      <vt:lpstr>What is achieved  </vt:lpstr>
      <vt:lpstr>What not  </vt:lpstr>
      <vt:lpstr>What was done </vt:lpstr>
      <vt:lpstr>Your biggest challenge  </vt:lpstr>
      <vt:lpstr>Approach</vt:lpstr>
      <vt:lpstr>Sample screens of Dashboards </vt:lpstr>
      <vt:lpstr>CEO Dashboards</vt:lpstr>
      <vt:lpstr>Projects, Issues, Dispatch Summary</vt:lpstr>
      <vt:lpstr>LD, Pending AB, PBG</vt:lpstr>
      <vt:lpstr>Operational KPI</vt:lpstr>
      <vt:lpstr>ABG PBG Report</vt:lpstr>
      <vt:lpstr>PMO Dashboards</vt:lpstr>
      <vt:lpstr>Bird’s Eye View</vt:lpstr>
      <vt:lpstr>Production Resources (Demand vs Capacity)</vt:lpstr>
      <vt:lpstr>Projectwise Resource Demand</vt:lpstr>
      <vt:lpstr>Resource Requirement (# of Resources)</vt:lpstr>
      <vt:lpstr>Budget, Actual &amp; Saving Comparision</vt:lpstr>
      <vt:lpstr>Baseline, Regular, EV, Actual, Timesheet (Work)</vt:lpstr>
      <vt:lpstr>Baseline, Actual, Work, EV, TS Hours Trend</vt:lpstr>
      <vt:lpstr>PMO Project Type Analysis</vt:lpstr>
      <vt:lpstr>Schedule Alert</vt:lpstr>
      <vt:lpstr>Work Varince</vt:lpstr>
      <vt:lpstr>Work Variance</vt:lpstr>
      <vt:lpstr>PowerPoint Presentation</vt:lpstr>
      <vt:lpstr>PowerPoint Presentation</vt:lpstr>
      <vt:lpstr>Dispatch Value Report</vt:lpstr>
      <vt:lpstr>Action Register</vt:lpstr>
      <vt:lpstr>Liquidity Damage Penalty Report</vt:lpstr>
      <vt:lpstr>Project Manager Dashboards</vt:lpstr>
      <vt:lpstr>Resourcewise Work on My Project</vt:lpstr>
      <vt:lpstr>Risk Trackerr</vt:lpstr>
      <vt:lpstr>Issue Tracker</vt:lpstr>
      <vt:lpstr>Budget Vs Assigned Work</vt:lpstr>
      <vt:lpstr>S Curve</vt:lpstr>
      <vt:lpstr>Milestone Report</vt:lpstr>
      <vt:lpstr>Critical Work</vt:lpstr>
      <vt:lpstr>Commitment Tracker</vt:lpstr>
      <vt:lpstr>Material Tracking Project Wise (All Material)</vt:lpstr>
      <vt:lpstr>Material Tracking (Material Wise- All Projects)</vt:lpstr>
      <vt:lpstr>Project Plan Updation Report</vt:lpstr>
      <vt:lpstr>Department-wise Work Weekly Work</vt:lpstr>
      <vt:lpstr>Production Department Weekly Work </vt:lpstr>
      <vt:lpstr>Non Production Weekly Work</vt:lpstr>
      <vt:lpstr>Planning Defect Report</vt:lpstr>
      <vt:lpstr>Checking Plan Correctness</vt:lpstr>
      <vt:lpstr>Auto Generated Slide for BRM</vt:lpstr>
      <vt:lpstr>PMO SOPs</vt:lpstr>
      <vt:lpstr>Project Level Customization</vt:lpstr>
      <vt:lpstr>Project Level Customization</vt:lpstr>
      <vt:lpstr>Project Level Customization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CEO Dashboards</dc:title>
  <dc:creator>Hari Thapliyal</dc:creator>
  <cp:lastModifiedBy>Hari Thapliyal</cp:lastModifiedBy>
  <cp:revision>24</cp:revision>
  <dcterms:created xsi:type="dcterms:W3CDTF">2018-04-25T09:15:37Z</dcterms:created>
  <dcterms:modified xsi:type="dcterms:W3CDTF">2018-04-25T13:32:49Z</dcterms:modified>
</cp:coreProperties>
</file>